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75" d="100"/>
          <a:sy n="75" d="100"/>
        </p:scale>
        <p:origin x="-1864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680DC-4D3F-B745-AC94-2A4ABCCD7C9C}" type="datetimeFigureOut">
              <a:rPr lang="en-US" smtClean="0"/>
              <a:t>11/26/21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CAB19-91D7-4144-96D8-7E4ED4069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643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680DC-4D3F-B745-AC94-2A4ABCCD7C9C}" type="datetimeFigureOut">
              <a:rPr lang="en-US" smtClean="0"/>
              <a:t>11/26/21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CAB19-91D7-4144-96D8-7E4ED4069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913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680DC-4D3F-B745-AC94-2A4ABCCD7C9C}" type="datetimeFigureOut">
              <a:rPr lang="en-US" smtClean="0"/>
              <a:t>11/26/21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CAB19-91D7-4144-96D8-7E4ED4069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658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680DC-4D3F-B745-AC94-2A4ABCCD7C9C}" type="datetimeFigureOut">
              <a:rPr lang="en-US" smtClean="0"/>
              <a:t>11/26/21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CAB19-91D7-4144-96D8-7E4ED4069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938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680DC-4D3F-B745-AC94-2A4ABCCD7C9C}" type="datetimeFigureOut">
              <a:rPr lang="en-US" smtClean="0"/>
              <a:t>11/26/21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CAB19-91D7-4144-96D8-7E4ED4069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661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680DC-4D3F-B745-AC94-2A4ABCCD7C9C}" type="datetimeFigureOut">
              <a:rPr lang="en-US" smtClean="0"/>
              <a:t>11/26/21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CAB19-91D7-4144-96D8-7E4ED4069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917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680DC-4D3F-B745-AC94-2A4ABCCD7C9C}" type="datetimeFigureOut">
              <a:rPr lang="en-US" smtClean="0"/>
              <a:t>11/26/21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CAB19-91D7-4144-96D8-7E4ED4069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070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680DC-4D3F-B745-AC94-2A4ABCCD7C9C}" type="datetimeFigureOut">
              <a:rPr lang="en-US" smtClean="0"/>
              <a:t>11/26/21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CAB19-91D7-4144-96D8-7E4ED4069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843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680DC-4D3F-B745-AC94-2A4ABCCD7C9C}" type="datetimeFigureOut">
              <a:rPr lang="en-US" smtClean="0"/>
              <a:t>11/26/21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CAB19-91D7-4144-96D8-7E4ED4069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581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680DC-4D3F-B745-AC94-2A4ABCCD7C9C}" type="datetimeFigureOut">
              <a:rPr lang="en-US" smtClean="0"/>
              <a:t>11/26/21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CAB19-91D7-4144-96D8-7E4ED4069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644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680DC-4D3F-B745-AC94-2A4ABCCD7C9C}" type="datetimeFigureOut">
              <a:rPr lang="en-US" smtClean="0"/>
              <a:t>11/26/21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CAB19-91D7-4144-96D8-7E4ED4069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526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680DC-4D3F-B745-AC94-2A4ABCCD7C9C}" type="datetimeFigureOut">
              <a:rPr lang="en-US" smtClean="0"/>
              <a:t>11/26/21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0CAB19-91D7-4144-96D8-7E4ED4069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83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Box 50"/>
          <p:cNvSpPr txBox="1"/>
          <p:nvPr/>
        </p:nvSpPr>
        <p:spPr>
          <a:xfrm>
            <a:off x="5064062" y="1196158"/>
            <a:ext cx="348373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s</a:t>
            </a:r>
            <a:endParaRPr lang="en-US" sz="3200" b="1" dirty="0"/>
          </a:p>
        </p:txBody>
      </p:sp>
      <p:sp>
        <p:nvSpPr>
          <p:cNvPr id="55" name="TextBox 54"/>
          <p:cNvSpPr txBox="1"/>
          <p:nvPr/>
        </p:nvSpPr>
        <p:spPr>
          <a:xfrm>
            <a:off x="303349" y="5042118"/>
            <a:ext cx="309366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D: Bit diameter (fixed)</a:t>
            </a:r>
          </a:p>
          <a:p>
            <a:r>
              <a:rPr lang="en-US" sz="2400" dirty="0" err="1" smtClean="0"/>
              <a:t>Θ</a:t>
            </a:r>
            <a:r>
              <a:rPr lang="en-US" sz="2400" dirty="0" smtClean="0"/>
              <a:t>: Bit angle (fixed)</a:t>
            </a:r>
          </a:p>
          <a:p>
            <a:r>
              <a:rPr lang="en-US" sz="2400" dirty="0" smtClean="0"/>
              <a:t> S: Spacing (adjustable</a:t>
            </a:r>
            <a:r>
              <a:rPr lang="en-US" sz="3200" dirty="0" smtClean="0"/>
              <a:t>)</a:t>
            </a:r>
            <a:endParaRPr lang="en-US" sz="3200" b="1" dirty="0" smtClean="0"/>
          </a:p>
        </p:txBody>
      </p:sp>
      <p:sp>
        <p:nvSpPr>
          <p:cNvPr id="56" name="TextBox 55"/>
          <p:cNvSpPr txBox="1"/>
          <p:nvPr/>
        </p:nvSpPr>
        <p:spPr>
          <a:xfrm>
            <a:off x="3698665" y="5413741"/>
            <a:ext cx="4515805" cy="523220"/>
          </a:xfrm>
          <a:prstGeom prst="rect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2800" b="1" i="0" dirty="0" smtClean="0">
                <a:solidFill>
                  <a:srgbClr val="000000"/>
                </a:solidFill>
                <a:latin typeface="+mj-lt"/>
                <a:ea typeface="Lucida Grande"/>
                <a:cs typeface="Lucida Grande"/>
              </a:rPr>
              <a:t>Depth of Cut h=(2D-S)/2tanΘ</a:t>
            </a:r>
            <a:endParaRPr lang="en-US" sz="2800" b="1" dirty="0" smtClean="0">
              <a:latin typeface="+mj-lt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702779" y="242051"/>
            <a:ext cx="791389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i="0" dirty="0" smtClean="0">
                <a:solidFill>
                  <a:srgbClr val="000000"/>
                </a:solidFill>
                <a:latin typeface="+mj-lt"/>
                <a:ea typeface="Lucida Grande"/>
                <a:cs typeface="Lucida Grande"/>
              </a:rPr>
              <a:t>Exact Calculation for Depth of Cut (h)</a:t>
            </a:r>
            <a:endParaRPr lang="en-US" sz="4000" dirty="0" smtClean="0">
              <a:latin typeface="+mj-lt"/>
            </a:endParaRPr>
          </a:p>
          <a:p>
            <a:endParaRPr lang="en-US" sz="4000" dirty="0">
              <a:latin typeface="+mj-lt"/>
            </a:endParaRPr>
          </a:p>
        </p:txBody>
      </p:sp>
      <p:sp>
        <p:nvSpPr>
          <p:cNvPr id="65" name="Freeform 64"/>
          <p:cNvSpPr/>
          <p:nvPr/>
        </p:nvSpPr>
        <p:spPr>
          <a:xfrm>
            <a:off x="0" y="2140328"/>
            <a:ext cx="9169679" cy="2920308"/>
          </a:xfrm>
          <a:custGeom>
            <a:avLst/>
            <a:gdLst>
              <a:gd name="connsiteX0" fmla="*/ 504239 w 9636566"/>
              <a:gd name="connsiteY0" fmla="*/ 2259545 h 2801089"/>
              <a:gd name="connsiteX1" fmla="*/ 1213908 w 9636566"/>
              <a:gd name="connsiteY1" fmla="*/ 2296893 h 2801089"/>
              <a:gd name="connsiteX2" fmla="*/ 1008477 w 9636566"/>
              <a:gd name="connsiteY2" fmla="*/ 0 h 2801089"/>
              <a:gd name="connsiteX3" fmla="*/ 4370071 w 9636566"/>
              <a:gd name="connsiteY3" fmla="*/ 37348 h 2801089"/>
              <a:gd name="connsiteX4" fmla="*/ 4183315 w 9636566"/>
              <a:gd name="connsiteY4" fmla="*/ 2296893 h 2801089"/>
              <a:gd name="connsiteX5" fmla="*/ 7600935 w 9636566"/>
              <a:gd name="connsiteY5" fmla="*/ 2278219 h 2801089"/>
              <a:gd name="connsiteX6" fmla="*/ 7432855 w 9636566"/>
              <a:gd name="connsiteY6" fmla="*/ 37348 h 2801089"/>
              <a:gd name="connsiteX7" fmla="*/ 9617891 w 9636566"/>
              <a:gd name="connsiteY7" fmla="*/ 56022 h 2801089"/>
              <a:gd name="connsiteX8" fmla="*/ 9636566 w 9636566"/>
              <a:gd name="connsiteY8" fmla="*/ 2801089 h 2801089"/>
              <a:gd name="connsiteX9" fmla="*/ 485563 w 9636566"/>
              <a:gd name="connsiteY9" fmla="*/ 2763741 h 2801089"/>
              <a:gd name="connsiteX10" fmla="*/ 0 w 9636566"/>
              <a:gd name="connsiteY10" fmla="*/ 1699327 h 2801089"/>
              <a:gd name="connsiteX11" fmla="*/ 0 w 9636566"/>
              <a:gd name="connsiteY11" fmla="*/ 1699327 h 2801089"/>
              <a:gd name="connsiteX12" fmla="*/ 0 w 9636566"/>
              <a:gd name="connsiteY12" fmla="*/ 1699327 h 2801089"/>
              <a:gd name="connsiteX0" fmla="*/ 504239 w 9636566"/>
              <a:gd name="connsiteY0" fmla="*/ 2259545 h 2801089"/>
              <a:gd name="connsiteX1" fmla="*/ 1213908 w 9636566"/>
              <a:gd name="connsiteY1" fmla="*/ 2296893 h 2801089"/>
              <a:gd name="connsiteX2" fmla="*/ 1008477 w 9636566"/>
              <a:gd name="connsiteY2" fmla="*/ 0 h 2801089"/>
              <a:gd name="connsiteX3" fmla="*/ 4370071 w 9636566"/>
              <a:gd name="connsiteY3" fmla="*/ 37348 h 2801089"/>
              <a:gd name="connsiteX4" fmla="*/ 4183315 w 9636566"/>
              <a:gd name="connsiteY4" fmla="*/ 2296893 h 2801089"/>
              <a:gd name="connsiteX5" fmla="*/ 7600935 w 9636566"/>
              <a:gd name="connsiteY5" fmla="*/ 2278219 h 2801089"/>
              <a:gd name="connsiteX6" fmla="*/ 7432855 w 9636566"/>
              <a:gd name="connsiteY6" fmla="*/ 37348 h 2801089"/>
              <a:gd name="connsiteX7" fmla="*/ 9617891 w 9636566"/>
              <a:gd name="connsiteY7" fmla="*/ 56022 h 2801089"/>
              <a:gd name="connsiteX8" fmla="*/ 9636566 w 9636566"/>
              <a:gd name="connsiteY8" fmla="*/ 2801089 h 2801089"/>
              <a:gd name="connsiteX9" fmla="*/ 485563 w 9636566"/>
              <a:gd name="connsiteY9" fmla="*/ 2763741 h 2801089"/>
              <a:gd name="connsiteX10" fmla="*/ 0 w 9636566"/>
              <a:gd name="connsiteY10" fmla="*/ 1699327 h 2801089"/>
              <a:gd name="connsiteX11" fmla="*/ 0 w 9636566"/>
              <a:gd name="connsiteY11" fmla="*/ 1699327 h 2801089"/>
              <a:gd name="connsiteX0" fmla="*/ 504239 w 9636566"/>
              <a:gd name="connsiteY0" fmla="*/ 2259545 h 2801089"/>
              <a:gd name="connsiteX1" fmla="*/ 1213908 w 9636566"/>
              <a:gd name="connsiteY1" fmla="*/ 2296893 h 2801089"/>
              <a:gd name="connsiteX2" fmla="*/ 1008477 w 9636566"/>
              <a:gd name="connsiteY2" fmla="*/ 0 h 2801089"/>
              <a:gd name="connsiteX3" fmla="*/ 4370071 w 9636566"/>
              <a:gd name="connsiteY3" fmla="*/ 37348 h 2801089"/>
              <a:gd name="connsiteX4" fmla="*/ 4183315 w 9636566"/>
              <a:gd name="connsiteY4" fmla="*/ 2296893 h 2801089"/>
              <a:gd name="connsiteX5" fmla="*/ 7600935 w 9636566"/>
              <a:gd name="connsiteY5" fmla="*/ 2278219 h 2801089"/>
              <a:gd name="connsiteX6" fmla="*/ 7432855 w 9636566"/>
              <a:gd name="connsiteY6" fmla="*/ 37348 h 2801089"/>
              <a:gd name="connsiteX7" fmla="*/ 9617891 w 9636566"/>
              <a:gd name="connsiteY7" fmla="*/ 56022 h 2801089"/>
              <a:gd name="connsiteX8" fmla="*/ 9636566 w 9636566"/>
              <a:gd name="connsiteY8" fmla="*/ 2801089 h 2801089"/>
              <a:gd name="connsiteX9" fmla="*/ 485563 w 9636566"/>
              <a:gd name="connsiteY9" fmla="*/ 2763741 h 2801089"/>
              <a:gd name="connsiteX10" fmla="*/ 0 w 9636566"/>
              <a:gd name="connsiteY10" fmla="*/ 1699327 h 2801089"/>
              <a:gd name="connsiteX0" fmla="*/ 18676 w 9151003"/>
              <a:gd name="connsiteY0" fmla="*/ 2259545 h 2801089"/>
              <a:gd name="connsiteX1" fmla="*/ 728345 w 9151003"/>
              <a:gd name="connsiteY1" fmla="*/ 2296893 h 2801089"/>
              <a:gd name="connsiteX2" fmla="*/ 522914 w 9151003"/>
              <a:gd name="connsiteY2" fmla="*/ 0 h 2801089"/>
              <a:gd name="connsiteX3" fmla="*/ 3884508 w 9151003"/>
              <a:gd name="connsiteY3" fmla="*/ 37348 h 2801089"/>
              <a:gd name="connsiteX4" fmla="*/ 3697752 w 9151003"/>
              <a:gd name="connsiteY4" fmla="*/ 2296893 h 2801089"/>
              <a:gd name="connsiteX5" fmla="*/ 7115372 w 9151003"/>
              <a:gd name="connsiteY5" fmla="*/ 2278219 h 2801089"/>
              <a:gd name="connsiteX6" fmla="*/ 6947292 w 9151003"/>
              <a:gd name="connsiteY6" fmla="*/ 37348 h 2801089"/>
              <a:gd name="connsiteX7" fmla="*/ 9132328 w 9151003"/>
              <a:gd name="connsiteY7" fmla="*/ 56022 h 2801089"/>
              <a:gd name="connsiteX8" fmla="*/ 9151003 w 9151003"/>
              <a:gd name="connsiteY8" fmla="*/ 2801089 h 2801089"/>
              <a:gd name="connsiteX9" fmla="*/ 0 w 9151003"/>
              <a:gd name="connsiteY9" fmla="*/ 2763741 h 2801089"/>
              <a:gd name="connsiteX0" fmla="*/ 18676 w 9151003"/>
              <a:gd name="connsiteY0" fmla="*/ 2259545 h 2801089"/>
              <a:gd name="connsiteX1" fmla="*/ 728345 w 9151003"/>
              <a:gd name="connsiteY1" fmla="*/ 2296893 h 2801089"/>
              <a:gd name="connsiteX2" fmla="*/ 522914 w 9151003"/>
              <a:gd name="connsiteY2" fmla="*/ 0 h 2801089"/>
              <a:gd name="connsiteX3" fmla="*/ 3884508 w 9151003"/>
              <a:gd name="connsiteY3" fmla="*/ 37348 h 2801089"/>
              <a:gd name="connsiteX4" fmla="*/ 3697752 w 9151003"/>
              <a:gd name="connsiteY4" fmla="*/ 2296893 h 2801089"/>
              <a:gd name="connsiteX5" fmla="*/ 7115372 w 9151003"/>
              <a:gd name="connsiteY5" fmla="*/ 2278219 h 2801089"/>
              <a:gd name="connsiteX6" fmla="*/ 6947292 w 9151003"/>
              <a:gd name="connsiteY6" fmla="*/ 37348 h 2801089"/>
              <a:gd name="connsiteX7" fmla="*/ 9132328 w 9151003"/>
              <a:gd name="connsiteY7" fmla="*/ 56022 h 2801089"/>
              <a:gd name="connsiteX8" fmla="*/ 9151003 w 9151003"/>
              <a:gd name="connsiteY8" fmla="*/ 2801089 h 2801089"/>
              <a:gd name="connsiteX9" fmla="*/ 0 w 9151003"/>
              <a:gd name="connsiteY9" fmla="*/ 2763741 h 2801089"/>
              <a:gd name="connsiteX10" fmla="*/ 18676 w 9151003"/>
              <a:gd name="connsiteY10" fmla="*/ 2259545 h 2801089"/>
              <a:gd name="connsiteX0" fmla="*/ 18676 w 9151003"/>
              <a:gd name="connsiteY0" fmla="*/ 2259545 h 2969155"/>
              <a:gd name="connsiteX1" fmla="*/ 728345 w 9151003"/>
              <a:gd name="connsiteY1" fmla="*/ 2296893 h 2969155"/>
              <a:gd name="connsiteX2" fmla="*/ 522914 w 9151003"/>
              <a:gd name="connsiteY2" fmla="*/ 0 h 2969155"/>
              <a:gd name="connsiteX3" fmla="*/ 3884508 w 9151003"/>
              <a:gd name="connsiteY3" fmla="*/ 37348 h 2969155"/>
              <a:gd name="connsiteX4" fmla="*/ 3697752 w 9151003"/>
              <a:gd name="connsiteY4" fmla="*/ 2296893 h 2969155"/>
              <a:gd name="connsiteX5" fmla="*/ 7115372 w 9151003"/>
              <a:gd name="connsiteY5" fmla="*/ 2278219 h 2969155"/>
              <a:gd name="connsiteX6" fmla="*/ 6947292 w 9151003"/>
              <a:gd name="connsiteY6" fmla="*/ 37348 h 2969155"/>
              <a:gd name="connsiteX7" fmla="*/ 9132328 w 9151003"/>
              <a:gd name="connsiteY7" fmla="*/ 56022 h 2969155"/>
              <a:gd name="connsiteX8" fmla="*/ 9151003 w 9151003"/>
              <a:gd name="connsiteY8" fmla="*/ 2801089 h 2969155"/>
              <a:gd name="connsiteX9" fmla="*/ 0 w 9151003"/>
              <a:gd name="connsiteY9" fmla="*/ 2969155 h 2969155"/>
              <a:gd name="connsiteX10" fmla="*/ 18676 w 9151003"/>
              <a:gd name="connsiteY10" fmla="*/ 2259545 h 2969155"/>
              <a:gd name="connsiteX0" fmla="*/ 18676 w 9132328"/>
              <a:gd name="connsiteY0" fmla="*/ 2259545 h 2969155"/>
              <a:gd name="connsiteX1" fmla="*/ 728345 w 9132328"/>
              <a:gd name="connsiteY1" fmla="*/ 2296893 h 2969155"/>
              <a:gd name="connsiteX2" fmla="*/ 522914 w 9132328"/>
              <a:gd name="connsiteY2" fmla="*/ 0 h 2969155"/>
              <a:gd name="connsiteX3" fmla="*/ 3884508 w 9132328"/>
              <a:gd name="connsiteY3" fmla="*/ 37348 h 2969155"/>
              <a:gd name="connsiteX4" fmla="*/ 3697752 w 9132328"/>
              <a:gd name="connsiteY4" fmla="*/ 2296893 h 2969155"/>
              <a:gd name="connsiteX5" fmla="*/ 7115372 w 9132328"/>
              <a:gd name="connsiteY5" fmla="*/ 2278219 h 2969155"/>
              <a:gd name="connsiteX6" fmla="*/ 6947292 w 9132328"/>
              <a:gd name="connsiteY6" fmla="*/ 37348 h 2969155"/>
              <a:gd name="connsiteX7" fmla="*/ 9132328 w 9132328"/>
              <a:gd name="connsiteY7" fmla="*/ 56022 h 2969155"/>
              <a:gd name="connsiteX8" fmla="*/ 9113652 w 9132328"/>
              <a:gd name="connsiteY8" fmla="*/ 2969154 h 2969155"/>
              <a:gd name="connsiteX9" fmla="*/ 0 w 9132328"/>
              <a:gd name="connsiteY9" fmla="*/ 2969155 h 2969155"/>
              <a:gd name="connsiteX10" fmla="*/ 18676 w 9132328"/>
              <a:gd name="connsiteY10" fmla="*/ 2259545 h 2969155"/>
              <a:gd name="connsiteX0" fmla="*/ 18676 w 9169679"/>
              <a:gd name="connsiteY0" fmla="*/ 2259545 h 2969155"/>
              <a:gd name="connsiteX1" fmla="*/ 728345 w 9169679"/>
              <a:gd name="connsiteY1" fmla="*/ 2296893 h 2969155"/>
              <a:gd name="connsiteX2" fmla="*/ 522914 w 9169679"/>
              <a:gd name="connsiteY2" fmla="*/ 0 h 2969155"/>
              <a:gd name="connsiteX3" fmla="*/ 3884508 w 9169679"/>
              <a:gd name="connsiteY3" fmla="*/ 37348 h 2969155"/>
              <a:gd name="connsiteX4" fmla="*/ 3697752 w 9169679"/>
              <a:gd name="connsiteY4" fmla="*/ 2296893 h 2969155"/>
              <a:gd name="connsiteX5" fmla="*/ 7115372 w 9169679"/>
              <a:gd name="connsiteY5" fmla="*/ 2278219 h 2969155"/>
              <a:gd name="connsiteX6" fmla="*/ 6947292 w 9169679"/>
              <a:gd name="connsiteY6" fmla="*/ 37348 h 2969155"/>
              <a:gd name="connsiteX7" fmla="*/ 9132328 w 9169679"/>
              <a:gd name="connsiteY7" fmla="*/ 56022 h 2969155"/>
              <a:gd name="connsiteX8" fmla="*/ 9169679 w 9169679"/>
              <a:gd name="connsiteY8" fmla="*/ 2950481 h 2969155"/>
              <a:gd name="connsiteX9" fmla="*/ 0 w 9169679"/>
              <a:gd name="connsiteY9" fmla="*/ 2969155 h 2969155"/>
              <a:gd name="connsiteX10" fmla="*/ 18676 w 9169679"/>
              <a:gd name="connsiteY10" fmla="*/ 2259545 h 2969155"/>
              <a:gd name="connsiteX0" fmla="*/ 18676 w 9169679"/>
              <a:gd name="connsiteY0" fmla="*/ 2222197 h 2931807"/>
              <a:gd name="connsiteX1" fmla="*/ 728345 w 9169679"/>
              <a:gd name="connsiteY1" fmla="*/ 2259545 h 2931807"/>
              <a:gd name="connsiteX2" fmla="*/ 547336 w 9169679"/>
              <a:gd name="connsiteY2" fmla="*/ 11499 h 2931807"/>
              <a:gd name="connsiteX3" fmla="*/ 3884508 w 9169679"/>
              <a:gd name="connsiteY3" fmla="*/ 0 h 2931807"/>
              <a:gd name="connsiteX4" fmla="*/ 3697752 w 9169679"/>
              <a:gd name="connsiteY4" fmla="*/ 2259545 h 2931807"/>
              <a:gd name="connsiteX5" fmla="*/ 7115372 w 9169679"/>
              <a:gd name="connsiteY5" fmla="*/ 2240871 h 2931807"/>
              <a:gd name="connsiteX6" fmla="*/ 6947292 w 9169679"/>
              <a:gd name="connsiteY6" fmla="*/ 0 h 2931807"/>
              <a:gd name="connsiteX7" fmla="*/ 9132328 w 9169679"/>
              <a:gd name="connsiteY7" fmla="*/ 18674 h 2931807"/>
              <a:gd name="connsiteX8" fmla="*/ 9169679 w 9169679"/>
              <a:gd name="connsiteY8" fmla="*/ 2913133 h 2931807"/>
              <a:gd name="connsiteX9" fmla="*/ 0 w 9169679"/>
              <a:gd name="connsiteY9" fmla="*/ 2931807 h 2931807"/>
              <a:gd name="connsiteX10" fmla="*/ 18676 w 9169679"/>
              <a:gd name="connsiteY10" fmla="*/ 2222197 h 2931807"/>
              <a:gd name="connsiteX0" fmla="*/ 18676 w 9169679"/>
              <a:gd name="connsiteY0" fmla="*/ 2222197 h 2931807"/>
              <a:gd name="connsiteX1" fmla="*/ 728345 w 9169679"/>
              <a:gd name="connsiteY1" fmla="*/ 2259545 h 2931807"/>
              <a:gd name="connsiteX2" fmla="*/ 547336 w 9169679"/>
              <a:gd name="connsiteY2" fmla="*/ 11499 h 2931807"/>
              <a:gd name="connsiteX3" fmla="*/ 3876368 w 9169679"/>
              <a:gd name="connsiteY3" fmla="*/ 16282 h 2931807"/>
              <a:gd name="connsiteX4" fmla="*/ 3697752 w 9169679"/>
              <a:gd name="connsiteY4" fmla="*/ 2259545 h 2931807"/>
              <a:gd name="connsiteX5" fmla="*/ 7115372 w 9169679"/>
              <a:gd name="connsiteY5" fmla="*/ 2240871 h 2931807"/>
              <a:gd name="connsiteX6" fmla="*/ 6947292 w 9169679"/>
              <a:gd name="connsiteY6" fmla="*/ 0 h 2931807"/>
              <a:gd name="connsiteX7" fmla="*/ 9132328 w 9169679"/>
              <a:gd name="connsiteY7" fmla="*/ 18674 h 2931807"/>
              <a:gd name="connsiteX8" fmla="*/ 9169679 w 9169679"/>
              <a:gd name="connsiteY8" fmla="*/ 2913133 h 2931807"/>
              <a:gd name="connsiteX9" fmla="*/ 0 w 9169679"/>
              <a:gd name="connsiteY9" fmla="*/ 2931807 h 2931807"/>
              <a:gd name="connsiteX10" fmla="*/ 18676 w 9169679"/>
              <a:gd name="connsiteY10" fmla="*/ 2222197 h 2931807"/>
              <a:gd name="connsiteX0" fmla="*/ 18676 w 9169679"/>
              <a:gd name="connsiteY0" fmla="*/ 2222197 h 2931807"/>
              <a:gd name="connsiteX1" fmla="*/ 728345 w 9169679"/>
              <a:gd name="connsiteY1" fmla="*/ 2259545 h 2931807"/>
              <a:gd name="connsiteX2" fmla="*/ 547336 w 9169679"/>
              <a:gd name="connsiteY2" fmla="*/ 11499 h 2931807"/>
              <a:gd name="connsiteX3" fmla="*/ 3876368 w 9169679"/>
              <a:gd name="connsiteY3" fmla="*/ 16282 h 2931807"/>
              <a:gd name="connsiteX4" fmla="*/ 3681470 w 9169679"/>
              <a:gd name="connsiteY4" fmla="*/ 2259545 h 2931807"/>
              <a:gd name="connsiteX5" fmla="*/ 7115372 w 9169679"/>
              <a:gd name="connsiteY5" fmla="*/ 2240871 h 2931807"/>
              <a:gd name="connsiteX6" fmla="*/ 6947292 w 9169679"/>
              <a:gd name="connsiteY6" fmla="*/ 0 h 2931807"/>
              <a:gd name="connsiteX7" fmla="*/ 9132328 w 9169679"/>
              <a:gd name="connsiteY7" fmla="*/ 18674 h 2931807"/>
              <a:gd name="connsiteX8" fmla="*/ 9169679 w 9169679"/>
              <a:gd name="connsiteY8" fmla="*/ 2913133 h 2931807"/>
              <a:gd name="connsiteX9" fmla="*/ 0 w 9169679"/>
              <a:gd name="connsiteY9" fmla="*/ 2931807 h 2931807"/>
              <a:gd name="connsiteX10" fmla="*/ 18676 w 9169679"/>
              <a:gd name="connsiteY10" fmla="*/ 2222197 h 2931807"/>
              <a:gd name="connsiteX0" fmla="*/ 18676 w 9169679"/>
              <a:gd name="connsiteY0" fmla="*/ 2222197 h 2931807"/>
              <a:gd name="connsiteX1" fmla="*/ 744626 w 9169679"/>
              <a:gd name="connsiteY1" fmla="*/ 2243262 h 2931807"/>
              <a:gd name="connsiteX2" fmla="*/ 547336 w 9169679"/>
              <a:gd name="connsiteY2" fmla="*/ 11499 h 2931807"/>
              <a:gd name="connsiteX3" fmla="*/ 3876368 w 9169679"/>
              <a:gd name="connsiteY3" fmla="*/ 16282 h 2931807"/>
              <a:gd name="connsiteX4" fmla="*/ 3681470 w 9169679"/>
              <a:gd name="connsiteY4" fmla="*/ 2259545 h 2931807"/>
              <a:gd name="connsiteX5" fmla="*/ 7115372 w 9169679"/>
              <a:gd name="connsiteY5" fmla="*/ 2240871 h 2931807"/>
              <a:gd name="connsiteX6" fmla="*/ 6947292 w 9169679"/>
              <a:gd name="connsiteY6" fmla="*/ 0 h 2931807"/>
              <a:gd name="connsiteX7" fmla="*/ 9132328 w 9169679"/>
              <a:gd name="connsiteY7" fmla="*/ 18674 h 2931807"/>
              <a:gd name="connsiteX8" fmla="*/ 9169679 w 9169679"/>
              <a:gd name="connsiteY8" fmla="*/ 2913133 h 2931807"/>
              <a:gd name="connsiteX9" fmla="*/ 0 w 9169679"/>
              <a:gd name="connsiteY9" fmla="*/ 2931807 h 2931807"/>
              <a:gd name="connsiteX10" fmla="*/ 18676 w 9169679"/>
              <a:gd name="connsiteY10" fmla="*/ 2222197 h 2931807"/>
              <a:gd name="connsiteX0" fmla="*/ 2395 w 9169679"/>
              <a:gd name="connsiteY0" fmla="*/ 2246621 h 2931807"/>
              <a:gd name="connsiteX1" fmla="*/ 744626 w 9169679"/>
              <a:gd name="connsiteY1" fmla="*/ 2243262 h 2931807"/>
              <a:gd name="connsiteX2" fmla="*/ 547336 w 9169679"/>
              <a:gd name="connsiteY2" fmla="*/ 11499 h 2931807"/>
              <a:gd name="connsiteX3" fmla="*/ 3876368 w 9169679"/>
              <a:gd name="connsiteY3" fmla="*/ 16282 h 2931807"/>
              <a:gd name="connsiteX4" fmla="*/ 3681470 w 9169679"/>
              <a:gd name="connsiteY4" fmla="*/ 2259545 h 2931807"/>
              <a:gd name="connsiteX5" fmla="*/ 7115372 w 9169679"/>
              <a:gd name="connsiteY5" fmla="*/ 2240871 h 2931807"/>
              <a:gd name="connsiteX6" fmla="*/ 6947292 w 9169679"/>
              <a:gd name="connsiteY6" fmla="*/ 0 h 2931807"/>
              <a:gd name="connsiteX7" fmla="*/ 9132328 w 9169679"/>
              <a:gd name="connsiteY7" fmla="*/ 18674 h 2931807"/>
              <a:gd name="connsiteX8" fmla="*/ 9169679 w 9169679"/>
              <a:gd name="connsiteY8" fmla="*/ 2913133 h 2931807"/>
              <a:gd name="connsiteX9" fmla="*/ 0 w 9169679"/>
              <a:gd name="connsiteY9" fmla="*/ 2931807 h 2931807"/>
              <a:gd name="connsiteX10" fmla="*/ 2395 w 9169679"/>
              <a:gd name="connsiteY10" fmla="*/ 2246621 h 2931807"/>
              <a:gd name="connsiteX0" fmla="*/ 2395 w 9169679"/>
              <a:gd name="connsiteY0" fmla="*/ 2246621 h 2931807"/>
              <a:gd name="connsiteX1" fmla="*/ 744626 w 9169679"/>
              <a:gd name="connsiteY1" fmla="*/ 2243262 h 2931807"/>
              <a:gd name="connsiteX2" fmla="*/ 547336 w 9169679"/>
              <a:gd name="connsiteY2" fmla="*/ 11499 h 2931807"/>
              <a:gd name="connsiteX3" fmla="*/ 3876368 w 9169679"/>
              <a:gd name="connsiteY3" fmla="*/ 16282 h 2931807"/>
              <a:gd name="connsiteX4" fmla="*/ 3681470 w 9169679"/>
              <a:gd name="connsiteY4" fmla="*/ 2259545 h 2931807"/>
              <a:gd name="connsiteX5" fmla="*/ 7147935 w 9169679"/>
              <a:gd name="connsiteY5" fmla="*/ 2240871 h 2931807"/>
              <a:gd name="connsiteX6" fmla="*/ 6947292 w 9169679"/>
              <a:gd name="connsiteY6" fmla="*/ 0 h 2931807"/>
              <a:gd name="connsiteX7" fmla="*/ 9132328 w 9169679"/>
              <a:gd name="connsiteY7" fmla="*/ 18674 h 2931807"/>
              <a:gd name="connsiteX8" fmla="*/ 9169679 w 9169679"/>
              <a:gd name="connsiteY8" fmla="*/ 2913133 h 2931807"/>
              <a:gd name="connsiteX9" fmla="*/ 0 w 9169679"/>
              <a:gd name="connsiteY9" fmla="*/ 2931807 h 2931807"/>
              <a:gd name="connsiteX10" fmla="*/ 2395 w 9169679"/>
              <a:gd name="connsiteY10" fmla="*/ 2246621 h 2931807"/>
              <a:gd name="connsiteX0" fmla="*/ 2395 w 9169679"/>
              <a:gd name="connsiteY0" fmla="*/ 2235122 h 2920308"/>
              <a:gd name="connsiteX1" fmla="*/ 744626 w 9169679"/>
              <a:gd name="connsiteY1" fmla="*/ 2231763 h 2920308"/>
              <a:gd name="connsiteX2" fmla="*/ 547336 w 9169679"/>
              <a:gd name="connsiteY2" fmla="*/ 0 h 2920308"/>
              <a:gd name="connsiteX3" fmla="*/ 3876368 w 9169679"/>
              <a:gd name="connsiteY3" fmla="*/ 4783 h 2920308"/>
              <a:gd name="connsiteX4" fmla="*/ 3681470 w 9169679"/>
              <a:gd name="connsiteY4" fmla="*/ 2248046 h 2920308"/>
              <a:gd name="connsiteX5" fmla="*/ 7147935 w 9169679"/>
              <a:gd name="connsiteY5" fmla="*/ 2229372 h 2920308"/>
              <a:gd name="connsiteX6" fmla="*/ 6947292 w 9169679"/>
              <a:gd name="connsiteY6" fmla="*/ 37349 h 2920308"/>
              <a:gd name="connsiteX7" fmla="*/ 9132328 w 9169679"/>
              <a:gd name="connsiteY7" fmla="*/ 7175 h 2920308"/>
              <a:gd name="connsiteX8" fmla="*/ 9169679 w 9169679"/>
              <a:gd name="connsiteY8" fmla="*/ 2901634 h 2920308"/>
              <a:gd name="connsiteX9" fmla="*/ 0 w 9169679"/>
              <a:gd name="connsiteY9" fmla="*/ 2920308 h 2920308"/>
              <a:gd name="connsiteX10" fmla="*/ 2395 w 9169679"/>
              <a:gd name="connsiteY10" fmla="*/ 2235122 h 2920308"/>
              <a:gd name="connsiteX0" fmla="*/ 2395 w 9169679"/>
              <a:gd name="connsiteY0" fmla="*/ 2235122 h 2920308"/>
              <a:gd name="connsiteX1" fmla="*/ 744626 w 9169679"/>
              <a:gd name="connsiteY1" fmla="*/ 2231763 h 2920308"/>
              <a:gd name="connsiteX2" fmla="*/ 547336 w 9169679"/>
              <a:gd name="connsiteY2" fmla="*/ 0 h 2920308"/>
              <a:gd name="connsiteX3" fmla="*/ 3876368 w 9169679"/>
              <a:gd name="connsiteY3" fmla="*/ 4783 h 2920308"/>
              <a:gd name="connsiteX4" fmla="*/ 3681470 w 9169679"/>
              <a:gd name="connsiteY4" fmla="*/ 2248046 h 2920308"/>
              <a:gd name="connsiteX5" fmla="*/ 7147935 w 9169679"/>
              <a:gd name="connsiteY5" fmla="*/ 2229372 h 2920308"/>
              <a:gd name="connsiteX6" fmla="*/ 6947292 w 9169679"/>
              <a:gd name="connsiteY6" fmla="*/ 4784 h 2920308"/>
              <a:gd name="connsiteX7" fmla="*/ 9132328 w 9169679"/>
              <a:gd name="connsiteY7" fmla="*/ 7175 h 2920308"/>
              <a:gd name="connsiteX8" fmla="*/ 9169679 w 9169679"/>
              <a:gd name="connsiteY8" fmla="*/ 2901634 h 2920308"/>
              <a:gd name="connsiteX9" fmla="*/ 0 w 9169679"/>
              <a:gd name="connsiteY9" fmla="*/ 2920308 h 2920308"/>
              <a:gd name="connsiteX10" fmla="*/ 2395 w 9169679"/>
              <a:gd name="connsiteY10" fmla="*/ 2235122 h 2920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69679" h="2920308">
                <a:moveTo>
                  <a:pt x="2395" y="2235122"/>
                </a:moveTo>
                <a:lnTo>
                  <a:pt x="744626" y="2231763"/>
                </a:lnTo>
                <a:lnTo>
                  <a:pt x="547336" y="0"/>
                </a:lnTo>
                <a:lnTo>
                  <a:pt x="3876368" y="4783"/>
                </a:lnTo>
                <a:lnTo>
                  <a:pt x="3681470" y="2248046"/>
                </a:lnTo>
                <a:lnTo>
                  <a:pt x="7147935" y="2229372"/>
                </a:lnTo>
                <a:lnTo>
                  <a:pt x="6947292" y="4784"/>
                </a:lnTo>
                <a:lnTo>
                  <a:pt x="9132328" y="7175"/>
                </a:lnTo>
                <a:lnTo>
                  <a:pt x="9169679" y="2901634"/>
                </a:lnTo>
                <a:lnTo>
                  <a:pt x="0" y="2920308"/>
                </a:lnTo>
                <a:cubicBezTo>
                  <a:pt x="798" y="2691913"/>
                  <a:pt x="1597" y="2463517"/>
                  <a:pt x="2395" y="2235122"/>
                </a:cubicBezTo>
                <a:close/>
              </a:path>
            </a:pathLst>
          </a:custGeom>
          <a:pattFill prst="ltUpDiag">
            <a:fgClr>
              <a:prstClr val="black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513058" y="2123253"/>
            <a:ext cx="341370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13058" y="2113094"/>
            <a:ext cx="200378" cy="2240844"/>
          </a:xfrm>
          <a:prstGeom prst="line">
            <a:avLst/>
          </a:prstGeom>
          <a:ln>
            <a:solidFill>
              <a:srgbClr val="FF0000"/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3704992" y="2131675"/>
            <a:ext cx="191289" cy="2222263"/>
          </a:xfrm>
          <a:prstGeom prst="line">
            <a:avLst/>
          </a:prstGeom>
          <a:ln>
            <a:solidFill>
              <a:srgbClr val="FF0000"/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6919504" y="2131676"/>
            <a:ext cx="197554" cy="2233551"/>
          </a:xfrm>
          <a:prstGeom prst="line">
            <a:avLst/>
          </a:prstGeom>
          <a:ln>
            <a:solidFill>
              <a:srgbClr val="FF0000"/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V="1">
            <a:off x="2213052" y="1788541"/>
            <a:ext cx="6403622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2213052" y="2113093"/>
            <a:ext cx="0" cy="2240845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6900476" y="2123253"/>
            <a:ext cx="244896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3704992" y="4365246"/>
            <a:ext cx="344351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1792850" y="3240791"/>
            <a:ext cx="404878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h</a:t>
            </a:r>
            <a:endParaRPr lang="en-US" sz="3200" b="1" dirty="0"/>
          </a:p>
        </p:txBody>
      </p:sp>
      <p:cxnSp>
        <p:nvCxnSpPr>
          <p:cNvPr id="52" name="Straight Arrow Connector 51"/>
          <p:cNvCxnSpPr/>
          <p:nvPr/>
        </p:nvCxnSpPr>
        <p:spPr>
          <a:xfrm>
            <a:off x="3927293" y="2113093"/>
            <a:ext cx="0" cy="903611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headEnd type="none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3899096" y="2141927"/>
            <a:ext cx="456375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/>
              <a:t>Θ</a:t>
            </a:r>
            <a:endParaRPr lang="en-US" sz="3200" dirty="0"/>
          </a:p>
        </p:txBody>
      </p:sp>
      <p:cxnSp>
        <p:nvCxnSpPr>
          <p:cNvPr id="57" name="Straight Arrow Connector 56"/>
          <p:cNvCxnSpPr/>
          <p:nvPr/>
        </p:nvCxnSpPr>
        <p:spPr>
          <a:xfrm>
            <a:off x="3698665" y="4573965"/>
            <a:ext cx="3449845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>
            <a:off x="713436" y="4535037"/>
            <a:ext cx="3039758" cy="38928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5216462" y="4516363"/>
            <a:ext cx="443351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D</a:t>
            </a:r>
            <a:endParaRPr lang="en-US" sz="3200" b="1" dirty="0"/>
          </a:p>
        </p:txBody>
      </p:sp>
      <p:sp>
        <p:nvSpPr>
          <p:cNvPr id="61" name="TextBox 60"/>
          <p:cNvSpPr txBox="1"/>
          <p:nvPr/>
        </p:nvSpPr>
        <p:spPr>
          <a:xfrm>
            <a:off x="7148510" y="2790328"/>
            <a:ext cx="164660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 smtClean="0"/>
              <a:t>Basic Equations</a:t>
            </a:r>
          </a:p>
          <a:p>
            <a:r>
              <a:rPr lang="en-US" dirty="0" smtClean="0"/>
              <a:t>S=</a:t>
            </a:r>
            <a:r>
              <a:rPr lang="en-US" dirty="0" err="1" smtClean="0"/>
              <a:t>D+x</a:t>
            </a:r>
            <a:endParaRPr lang="en-US" dirty="0" smtClean="0"/>
          </a:p>
          <a:p>
            <a:r>
              <a:rPr lang="en-US" dirty="0" smtClean="0"/>
              <a:t>x=D-</a:t>
            </a:r>
            <a:r>
              <a:rPr lang="en-US" dirty="0" smtClean="0">
                <a:solidFill>
                  <a:srgbClr val="000000"/>
                </a:solidFill>
                <a:ea typeface="Lucida Grande"/>
                <a:cs typeface="Lucida Grande"/>
              </a:rPr>
              <a:t>2htanΘ</a:t>
            </a:r>
            <a:endParaRPr lang="en-US" dirty="0"/>
          </a:p>
        </p:txBody>
      </p:sp>
      <p:sp>
        <p:nvSpPr>
          <p:cNvPr id="64" name="TextBox 63"/>
          <p:cNvSpPr txBox="1"/>
          <p:nvPr/>
        </p:nvSpPr>
        <p:spPr>
          <a:xfrm>
            <a:off x="2052722" y="4376919"/>
            <a:ext cx="377026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x</a:t>
            </a:r>
            <a:endParaRPr lang="en-US" sz="3200" b="1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-6231" y="4353938"/>
            <a:ext cx="71966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9520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02779" y="242051"/>
            <a:ext cx="791389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i="0" dirty="0" smtClean="0">
                <a:solidFill>
                  <a:srgbClr val="000000"/>
                </a:solidFill>
                <a:latin typeface="+mj-lt"/>
                <a:ea typeface="Lucida Grande"/>
                <a:cs typeface="Lucida Grande"/>
              </a:rPr>
              <a:t>Exact Calculation for Depth of Cut (h)</a:t>
            </a:r>
            <a:endParaRPr lang="en-US" sz="4000" dirty="0" smtClean="0">
              <a:latin typeface="+mj-lt"/>
            </a:endParaRPr>
          </a:p>
          <a:p>
            <a:endParaRPr lang="en-US" sz="4000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66" y="1828800"/>
            <a:ext cx="9144000" cy="3183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1350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1310</TotalTime>
  <Words>68</Words>
  <Application>Microsoft Macintosh PowerPoint</Application>
  <PresentationFormat>On-screen Show (4:3)</PresentationFormat>
  <Paragraphs>14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Jenny  Goodwin</dc:creator>
  <cp:lastModifiedBy>Jenny  Goodwin</cp:lastModifiedBy>
  <cp:revision>12</cp:revision>
  <cp:lastPrinted>2021-11-27T02:43:58Z</cp:lastPrinted>
  <dcterms:created xsi:type="dcterms:W3CDTF">2021-11-26T18:14:35Z</dcterms:created>
  <dcterms:modified xsi:type="dcterms:W3CDTF">2021-11-27T16:04:56Z</dcterms:modified>
</cp:coreProperties>
</file>